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2" r:id="rId7"/>
    <p:sldId id="268" r:id="rId8"/>
    <p:sldId id="264" r:id="rId9"/>
    <p:sldId id="269" r:id="rId10"/>
    <p:sldId id="266" r:id="rId11"/>
    <p:sldId id="265" r:id="rId12"/>
    <p:sldId id="267" r:id="rId13"/>
    <p:sldId id="259" r:id="rId14"/>
    <p:sldId id="260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9E8C-4A00-47AF-BEDC-B3D52009BEA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FD4D2-F334-4385-A79B-0DC602623D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9E8C-4A00-47AF-BEDC-B3D52009BEA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FD4D2-F334-4385-A79B-0DC602623D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9E8C-4A00-47AF-BEDC-B3D52009BEA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FD4D2-F334-4385-A79B-0DC602623D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9E8C-4A00-47AF-BEDC-B3D52009BEA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FD4D2-F334-4385-A79B-0DC602623D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9E8C-4A00-47AF-BEDC-B3D52009BEA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FD4D2-F334-4385-A79B-0DC602623D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9E8C-4A00-47AF-BEDC-B3D52009BEA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FD4D2-F334-4385-A79B-0DC602623D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9E8C-4A00-47AF-BEDC-B3D52009BEA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FD4D2-F334-4385-A79B-0DC602623D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9E8C-4A00-47AF-BEDC-B3D52009BEA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FD4D2-F334-4385-A79B-0DC602623D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9E8C-4A00-47AF-BEDC-B3D52009BEA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FD4D2-F334-4385-A79B-0DC602623D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9E8C-4A00-47AF-BEDC-B3D52009BEA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FD4D2-F334-4385-A79B-0DC602623D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9E8C-4A00-47AF-BEDC-B3D52009BEA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FD4D2-F334-4385-A79B-0DC602623D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59E8C-4A00-47AF-BEDC-B3D52009BEA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FD4D2-F334-4385-A79B-0DC602623D5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A picture containing text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1" b="11981"/>
          <a:stretch>
            <a:fillRect/>
          </a:stretch>
        </p:blipFill>
        <p:spPr>
          <a:xfrm>
            <a:off x="0" y="0"/>
            <a:ext cx="12567922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626" y="2506078"/>
            <a:ext cx="3849238" cy="2184608"/>
          </a:xfrm>
        </p:spPr>
        <p:txBody>
          <a:bodyPr anchor="b">
            <a:normAutofit/>
          </a:bodyPr>
          <a:lstStyle/>
          <a:p>
            <a:pPr algn="l"/>
            <a:r>
              <a:rPr lang="en-US" sz="4400" b="1" u="sng" dirty="0">
                <a:solidFill>
                  <a:schemeClr val="bg1"/>
                </a:solidFill>
                <a:latin typeface="Bahnschrift Light" panose="020B0502040204020203" pitchFamily="34" charset="0"/>
              </a:rPr>
              <a:t>Analysis on Stock Market Data of Bosch</a:t>
            </a:r>
            <a:endParaRPr lang="en-US" sz="4400" b="1" u="sng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28" name="Straight Connector 27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4940" y="5586095"/>
            <a:ext cx="4906645" cy="1271905"/>
          </a:xfrm>
          <a:prstGeom prst="rect">
            <a:avLst/>
          </a:prstGeom>
          <a:solidFill>
            <a:srgbClr val="F2E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bg1"/>
                </a:solidFill>
              </a:rPr>
              <a:t>Team 4</a:t>
            </a:r>
            <a:endParaRPr lang="en-US" sz="2000" b="1" u="sng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9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SASHANTH </a:t>
            </a:r>
            <a:r>
              <a:rPr lang="en-US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BHARATH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SARTAK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ERIC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88" b="-1"/>
          <a:stretch>
            <a:fillRect/>
          </a:stretch>
        </p:blipFill>
        <p:spPr>
          <a:xfrm>
            <a:off x="5419264" y="3265080"/>
            <a:ext cx="6129269" cy="3592925"/>
          </a:xfrm>
          <a:prstGeom prst="rect">
            <a:avLst/>
          </a:prstGeom>
        </p:spPr>
      </p:pic>
      <p:pic>
        <p:nvPicPr>
          <p:cNvPr id="7" name="Picture 6" descr="Table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46" b="-2"/>
          <a:stretch>
            <a:fillRect/>
          </a:stretch>
        </p:blipFill>
        <p:spPr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" t="40684" r="1396" b="27635"/>
          <a:stretch>
            <a:fillRect/>
          </a:stretch>
        </p:blipFill>
        <p:spPr>
          <a:xfrm>
            <a:off x="175346" y="3920039"/>
            <a:ext cx="5243918" cy="27779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" r="4059"/>
          <a:stretch>
            <a:fillRect/>
          </a:stretch>
        </p:blipFill>
        <p:spPr>
          <a:xfrm>
            <a:off x="6887045" y="440267"/>
            <a:ext cx="5017089" cy="27443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 t="14181" r="4524" b="3491"/>
          <a:stretch>
            <a:fillRect/>
          </a:stretch>
        </p:blipFill>
        <p:spPr>
          <a:xfrm>
            <a:off x="0" y="146065"/>
            <a:ext cx="12200655" cy="62121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4122" y="1321917"/>
            <a:ext cx="4155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90204" pitchFamily="34" charset="0"/>
              <a:buChar char="•"/>
            </a:pPr>
            <a:r>
              <a:rPr lang="en-US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Strong Brand Portfolio</a:t>
            </a:r>
            <a:endParaRPr lang="en-US" b="1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indent="-285750">
              <a:buFont typeface="Arial" panose="020B0604020202090204" pitchFamily="34" charset="0"/>
              <a:buChar char="•"/>
            </a:pPr>
            <a:r>
              <a:rPr lang="en-US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Geographic diversification</a:t>
            </a:r>
            <a:endParaRPr lang="en-US" b="1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indent="-285750">
              <a:buFont typeface="Arial" panose="020B0604020202090204" pitchFamily="34" charset="0"/>
              <a:buChar char="•"/>
            </a:pPr>
            <a:r>
              <a:rPr lang="en-US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Focus on  innovation and R&amp;D</a:t>
            </a:r>
            <a:endParaRPr lang="en-US" b="1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Quality of products-customer loyalty</a:t>
            </a:r>
            <a:endParaRPr lang="en-US" b="1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77092" y="1183418"/>
            <a:ext cx="38545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Profitability ratio is below  the industry average</a:t>
            </a:r>
            <a:endParaRPr lang="en-US" b="1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Limited success outside core business</a:t>
            </a:r>
            <a:endParaRPr lang="en-US" b="1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Dependent on single segment</a:t>
            </a:r>
            <a:endParaRPr lang="en-US" b="1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Frequent product recall</a:t>
            </a:r>
            <a:endParaRPr lang="en-US" b="1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4122" y="3555719"/>
            <a:ext cx="41559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Growth in global automotive industry</a:t>
            </a:r>
            <a:endParaRPr lang="en-US" b="1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Strong presence in Newly Emerging Markets</a:t>
            </a:r>
            <a:endParaRPr lang="en-US" b="1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Adapting to emerging technologies like AI and IoT.</a:t>
            </a:r>
            <a:endParaRPr lang="en-US" b="1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Hybrid car components and  Renewable energy sector</a:t>
            </a:r>
            <a:endParaRPr lang="en-US" b="1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77092" y="3572971"/>
            <a:ext cx="35176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Intense competition</a:t>
            </a:r>
            <a:endParaRPr lang="en-US" b="1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Increase in  trade protection policies.</a:t>
            </a:r>
            <a:endParaRPr lang="en-US" b="1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Impact of global economy on automobile industry</a:t>
            </a:r>
            <a:endParaRPr lang="en-US" b="1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Fuel pricing and currency fluctuation</a:t>
            </a:r>
            <a:endParaRPr lang="en-US" b="1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graphical user interface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" t="2258" r="2219" b="1778"/>
          <a:stretch>
            <a:fillRect/>
          </a:stretch>
        </p:blipFill>
        <p:spPr>
          <a:xfrm>
            <a:off x="2396429" y="445"/>
            <a:ext cx="9303132" cy="6858000"/>
          </a:xfrm>
          <a:prstGeom prst="rect">
            <a:avLst/>
          </a:prstGeom>
          <a:ln>
            <a:noFill/>
          </a:ln>
        </p:spPr>
      </p:pic>
      <p:sp>
        <p:nvSpPr>
          <p:cNvPr id="36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517419" y="1486916"/>
            <a:ext cx="36640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latin typeface="Kigelia Arabic" panose="020B0604020202020204" pitchFamily="34" charset="-78"/>
                <a:cs typeface="Kigelia Arabic" panose="020B0604020202020204" pitchFamily="34" charset="-78"/>
              </a:rPr>
              <a:t>Mobility Solutions</a:t>
            </a:r>
            <a:endParaRPr lang="en-US" dirty="0">
              <a:latin typeface="Kigelia Arabic" panose="020B0604020202020204" pitchFamily="34" charset="-78"/>
              <a:cs typeface="Kigelia Arabic" panose="020B0604020202020204" pitchFamily="34" charset="-78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latin typeface="Kigelia Arabic" panose="020B0604020202020204" pitchFamily="34" charset="-78"/>
                <a:cs typeface="Kigelia Arabic" panose="020B0604020202020204" pitchFamily="34" charset="-78"/>
              </a:rPr>
              <a:t>The financial services </a:t>
            </a:r>
            <a:endParaRPr lang="en-US" dirty="0">
              <a:latin typeface="Kigelia Arabic" panose="020B0604020202020204" pitchFamily="34" charset="-78"/>
              <a:cs typeface="Kigelia Arabic" panose="020B0604020202020204" pitchFamily="34" charset="-78"/>
            </a:endParaRPr>
          </a:p>
          <a:p>
            <a:r>
              <a:rPr lang="en-US" dirty="0">
                <a:latin typeface="Kigelia Arabic" panose="020B0604020202020204" pitchFamily="34" charset="-78"/>
                <a:cs typeface="Kigelia Arabic" panose="020B0604020202020204" pitchFamily="34" charset="-78"/>
              </a:rPr>
              <a:t>     business</a:t>
            </a:r>
            <a:endParaRPr lang="en-US" dirty="0">
              <a:latin typeface="Kigelia Arabic" panose="020B0604020202020204" pitchFamily="34" charset="-78"/>
              <a:cs typeface="Kigelia Arabic" panose="020B0604020202020204" pitchFamily="34" charset="-78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latin typeface="Kigelia Arabic" panose="020B0604020202020204" pitchFamily="34" charset="-78"/>
                <a:cs typeface="Kigelia Arabic" panose="020B0604020202020204" pitchFamily="34" charset="-78"/>
              </a:rPr>
              <a:t>Bosch  Battery and  Spark plug</a:t>
            </a:r>
            <a:endParaRPr lang="en-US" dirty="0">
              <a:latin typeface="Kigelia Arabic" panose="020B0604020202020204" pitchFamily="34" charset="-78"/>
              <a:cs typeface="Kigelia Arabic" panose="020B0604020202020204" pitchFamily="34" charset="-78"/>
            </a:endParaRPr>
          </a:p>
          <a:p>
            <a:pPr>
              <a:buFont typeface="Arial" panose="020B060402020209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37817" y="1553764"/>
            <a:ext cx="3591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latin typeface="Kigelia Arabic" panose="020B0604020202020204" pitchFamily="34" charset="-78"/>
                <a:cs typeface="Kigelia Arabic" panose="020B0604020202020204" pitchFamily="34" charset="-78"/>
              </a:rPr>
              <a:t> The local foods business unit</a:t>
            </a:r>
            <a:endParaRPr lang="en-US" dirty="0">
              <a:latin typeface="Kigelia Arabic" panose="020B0604020202020204" pitchFamily="34" charset="-78"/>
              <a:cs typeface="Kigelia Arabic" panose="020B0604020202020204" pitchFamily="34" charset="-78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latin typeface="Kigelia Arabic" panose="020B0604020202020204" pitchFamily="34" charset="-78"/>
                <a:cs typeface="Kigelia Arabic" panose="020B0604020202020204" pitchFamily="34" charset="-78"/>
              </a:rPr>
              <a:t> The confectionery</a:t>
            </a:r>
            <a:endParaRPr lang="en-US" dirty="0">
              <a:latin typeface="Kigelia Arabic" panose="020B0604020202020204" pitchFamily="34" charset="-78"/>
              <a:cs typeface="Kigelia Arabic" panose="020B0604020202020204" pitchFamily="34" charset="-78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latin typeface="Kigelia Arabic" panose="020B0604020202020204" pitchFamily="34" charset="-78"/>
                <a:cs typeface="Kigelia Arabic" panose="020B0604020202020204" pitchFamily="34" charset="-78"/>
              </a:rPr>
              <a:t> Bosch  Wiring assembly</a:t>
            </a:r>
            <a:endParaRPr lang="en-US" dirty="0">
              <a:latin typeface="Kigelia Arabic" panose="020B0604020202020204" pitchFamily="34" charset="-78"/>
              <a:cs typeface="Kigelia Arabic" panose="020B0604020202020204" pitchFamily="34" charset="-78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517419" y="4142062"/>
            <a:ext cx="34466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latin typeface="Kigelia Arabic" panose="020B0604020202020204" pitchFamily="34" charset="-78"/>
                <a:cs typeface="Kigelia Arabic" panose="020B0604020202020204" pitchFamily="34" charset="-78"/>
              </a:rPr>
              <a:t> The supplier service </a:t>
            </a:r>
            <a:endParaRPr lang="en-US" dirty="0">
              <a:latin typeface="Kigelia Arabic" panose="020B0604020202020204" pitchFamily="34" charset="-78"/>
              <a:cs typeface="Kigelia Arabic" panose="020B0604020202020204" pitchFamily="34" charset="-78"/>
            </a:endParaRPr>
          </a:p>
          <a:p>
            <a:r>
              <a:rPr lang="en-US" dirty="0">
                <a:latin typeface="Kigelia Arabic" panose="020B0604020202020204" pitchFamily="34" charset="-78"/>
                <a:cs typeface="Kigelia Arabic" panose="020B0604020202020204" pitchFamily="34" charset="-78"/>
              </a:rPr>
              <a:t>      business  unit</a:t>
            </a:r>
            <a:endParaRPr lang="en-US" dirty="0">
              <a:latin typeface="Kigelia Arabic" panose="020B0604020202020204" pitchFamily="34" charset="-78"/>
              <a:cs typeface="Kigelia Arabic" panose="020B0604020202020204" pitchFamily="34" charset="-78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latin typeface="Kigelia Arabic" panose="020B0604020202020204" pitchFamily="34" charset="-78"/>
                <a:cs typeface="Kigelia Arabic" panose="020B0604020202020204" pitchFamily="34" charset="-78"/>
              </a:rPr>
              <a:t> Bosch  Fuel Injector, Power  tool</a:t>
            </a:r>
            <a:endParaRPr lang="en-US" dirty="0">
              <a:latin typeface="Kigelia Arabic" panose="020B0604020202020204" pitchFamily="34" charset="-78"/>
              <a:cs typeface="Kigelia Arabic" panose="020B0604020202020204" pitchFamily="34" charset="-78"/>
            </a:endParaRPr>
          </a:p>
          <a:p>
            <a:endParaRPr lang="en-US" sz="1800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337817" y="4142062"/>
            <a:ext cx="378501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latin typeface="Kigelia Arabic" panose="020B0604020202020204" pitchFamily="34" charset="-78"/>
                <a:cs typeface="Kigelia Arabic" panose="020B0604020202020204" pitchFamily="34" charset="-78"/>
              </a:rPr>
              <a:t> The plastic bags, synthetic fibers</a:t>
            </a:r>
            <a:endParaRPr lang="en-US" dirty="0">
              <a:latin typeface="Kigelia Arabic" panose="020B0604020202020204" pitchFamily="34" charset="-78"/>
              <a:cs typeface="Kigelia Arabic" panose="020B0604020202020204" pitchFamily="34" charset="-78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latin typeface="Kigelia Arabic" panose="020B0604020202020204" pitchFamily="34" charset="-78"/>
                <a:cs typeface="Kigelia Arabic" panose="020B0604020202020204" pitchFamily="34" charset="-78"/>
              </a:rPr>
              <a:t> The artificially flavored products</a:t>
            </a:r>
            <a:endParaRPr lang="en-US" dirty="0">
              <a:latin typeface="Kigelia Arabic" panose="020B0604020202020204" pitchFamily="34" charset="-78"/>
              <a:cs typeface="Kigelia Arabic" panose="020B0604020202020204" pitchFamily="34" charset="-78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latin typeface="Kigelia Arabic" panose="020B0604020202020204" pitchFamily="34" charset="-78"/>
                <a:cs typeface="Kigelia Arabic" panose="020B0604020202020204" pitchFamily="34" charset="-78"/>
              </a:rPr>
              <a:t> Bosch  Generator</a:t>
            </a:r>
            <a:endParaRPr lang="en-US" dirty="0">
              <a:latin typeface="Kigelia Arabic" panose="020B0604020202020204" pitchFamily="34" charset="-78"/>
              <a:cs typeface="Kigelia Arabic" panose="020B0604020202020204" pitchFamily="34" charset="-78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0" y="2586470"/>
            <a:ext cx="226601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BCG 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MATRIX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 You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11" y="150471"/>
            <a:ext cx="5456989" cy="865818"/>
          </a:xfrm>
        </p:spPr>
        <p:txBody>
          <a:bodyPr anchor="b">
            <a:normAutofit/>
          </a:bodyPr>
          <a:lstStyle/>
          <a:p>
            <a:r>
              <a:rPr lang="en-US" sz="3600" dirty="0"/>
              <a:t>HISTORY OF THE COMPANY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792" y="1030147"/>
            <a:ext cx="5818208" cy="55244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Kigelia Arabic" panose="020B0604020202020204" pitchFamily="34" charset="-78"/>
                <a:cs typeface="Kigelia Arabic" panose="020B0604020202020204" pitchFamily="34" charset="-78"/>
              </a:rPr>
              <a:t> </a:t>
            </a:r>
            <a:endParaRPr lang="en-US" sz="1800" dirty="0">
              <a:latin typeface="Kigelia Arabic" panose="020B0604020202020204" pitchFamily="34" charset="-78"/>
              <a:cs typeface="Kigelia Arabic" panose="020B0604020202020204" pitchFamily="34" charset="-78"/>
            </a:endParaRPr>
          </a:p>
          <a:p>
            <a:pPr marL="0" indent="-285750"/>
            <a:r>
              <a:rPr lang="en-US" sz="1800" dirty="0">
                <a:latin typeface="Kigelia Arabic" panose="020B0604020202020204" pitchFamily="34" charset="-78"/>
                <a:cs typeface="Kigelia Arabic" panose="020B0604020202020204" pitchFamily="34" charset="-78"/>
              </a:rPr>
              <a:t>Robert Bosch was born on September 23, 1861, in </a:t>
            </a:r>
            <a:r>
              <a:rPr lang="en-US" sz="1800" dirty="0" err="1">
                <a:latin typeface="Kigelia Arabic" panose="020B0604020202020204" pitchFamily="34" charset="-78"/>
                <a:cs typeface="Kigelia Arabic" panose="020B0604020202020204" pitchFamily="34" charset="-78"/>
              </a:rPr>
              <a:t>Albeck</a:t>
            </a:r>
            <a:r>
              <a:rPr lang="en-US" sz="1800" dirty="0">
                <a:latin typeface="Kigelia Arabic" panose="020B0604020202020204" pitchFamily="34" charset="-78"/>
                <a:cs typeface="Kigelia Arabic" panose="020B0604020202020204" pitchFamily="34" charset="-78"/>
              </a:rPr>
              <a:t> near Ulm.</a:t>
            </a:r>
            <a:endParaRPr lang="en-US" sz="1800" dirty="0">
              <a:latin typeface="Kigelia Arabic" panose="020B0604020202020204" pitchFamily="34" charset="-78"/>
              <a:cs typeface="Kigelia Arabic" panose="020B0604020202020204" pitchFamily="34" charset="-78"/>
            </a:endParaRPr>
          </a:p>
          <a:p>
            <a:pPr marL="0" indent="-285750"/>
            <a:r>
              <a:rPr lang="en-IN" sz="1800" dirty="0"/>
              <a:t>In 1886,</a:t>
            </a:r>
            <a:r>
              <a:rPr lang="en-US" sz="1800" dirty="0"/>
              <a:t> “Workshop for Precision Mechanics and Electrical Engineering” in Stuttgart. This was the birth of today’s globally operating company.</a:t>
            </a:r>
            <a:endParaRPr lang="en-US" sz="1800" dirty="0">
              <a:latin typeface="Kigelia Arabic" panose="020B0604020202020204" pitchFamily="34" charset="-78"/>
              <a:cs typeface="Kigelia Arabic" panose="020B0604020202020204" pitchFamily="34" charset="-78"/>
            </a:endParaRPr>
          </a:p>
          <a:p>
            <a:pPr marL="0" indent="-285750"/>
            <a:r>
              <a:rPr lang="en-IN" sz="1800" b="1" dirty="0"/>
              <a:t>Global steps 1906-1925,</a:t>
            </a:r>
            <a:r>
              <a:rPr lang="en-US" sz="1800" dirty="0"/>
              <a:t> 1912 Bosch started manufacturing its star product in Springfield, Massachusetts.</a:t>
            </a:r>
            <a:endParaRPr lang="en-US" sz="1800" dirty="0"/>
          </a:p>
          <a:p>
            <a:pPr marL="0" indent="-285750"/>
            <a:r>
              <a:rPr lang="en-IN" sz="1800" b="1" dirty="0"/>
              <a:t>1926 -1945 was an era for cars in </a:t>
            </a:r>
            <a:r>
              <a:rPr lang="en-IN" sz="1800" b="1" dirty="0" err="1"/>
              <a:t>bosch</a:t>
            </a:r>
            <a:r>
              <a:rPr lang="en-IN" sz="1800" b="1" dirty="0"/>
              <a:t>,</a:t>
            </a:r>
            <a:r>
              <a:rPr lang="en-US" sz="1800" dirty="0"/>
              <a:t> the first diesel-injection pump for cars went to market in 1936.</a:t>
            </a:r>
            <a:endParaRPr lang="en-US" sz="1800" dirty="0"/>
          </a:p>
          <a:p>
            <a:pPr marL="0" indent="-285750"/>
            <a:r>
              <a:rPr lang="en-IN" sz="1800" b="1" dirty="0"/>
              <a:t>Reconstruction 1946-1959(was a black era)</a:t>
            </a:r>
            <a:r>
              <a:rPr lang="en-US" sz="1800" dirty="0"/>
              <a:t> By 1945, more than 50 percent of the Bosch plant facilities in Germany had been destroyed by Allied bombs.</a:t>
            </a:r>
            <a:endParaRPr lang="en-US" sz="1800" dirty="0"/>
          </a:p>
          <a:p>
            <a:r>
              <a:rPr lang="en-IN" sz="1800" b="1" dirty="0"/>
              <a:t>New business 1960 -1989(</a:t>
            </a:r>
            <a:r>
              <a:rPr lang="en-IN" sz="1800" dirty="0"/>
              <a:t>transformation  era)</a:t>
            </a:r>
            <a:r>
              <a:rPr lang="en-US" sz="1800" dirty="0"/>
              <a:t>  Bosch, turning it into a diversified group ,a global company, and the market leader in automotive electronics.</a:t>
            </a:r>
            <a:endParaRPr lang="en-IN" sz="1800" b="1" dirty="0"/>
          </a:p>
          <a:p>
            <a:r>
              <a:rPr lang="en-IN" sz="1800" b="1" dirty="0"/>
              <a:t>1990(Globalization era)</a:t>
            </a:r>
            <a:endParaRPr lang="en-IN" sz="1800" b="1" dirty="0"/>
          </a:p>
          <a:p>
            <a:endParaRPr lang="en-IN" sz="1800" b="1" dirty="0"/>
          </a:p>
          <a:p>
            <a:pPr marL="0" indent="0">
              <a:buNone/>
            </a:pPr>
            <a:br>
              <a:rPr lang="en-IN" sz="1800" dirty="0"/>
            </a:br>
            <a:endParaRPr lang="en-IN" sz="1800" b="1" dirty="0"/>
          </a:p>
          <a:p>
            <a:pPr marL="0" indent="-285750"/>
            <a:endParaRPr lang="en-IN" sz="1800" b="1" dirty="0"/>
          </a:p>
          <a:p>
            <a:pPr marL="0" indent="-285750"/>
            <a:endParaRPr lang="en-IN" sz="1800" b="1" dirty="0"/>
          </a:p>
        </p:txBody>
      </p:sp>
      <p:cxnSp>
        <p:nvCxnSpPr>
          <p:cNvPr id="40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31976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Bosch_futurebrand-square-1.jpg"/>
          <p:cNvPicPr>
            <a:picLocks noChangeAspect="1"/>
          </p:cNvPicPr>
          <p:nvPr/>
        </p:nvPicPr>
        <p:blipFill rotWithShape="1">
          <a:blip r:embed="rId1"/>
          <a:srcRect t="17418" r="-2" b="22132"/>
          <a:stretch>
            <a:fillRect/>
          </a:stretch>
        </p:blipFill>
        <p:spPr>
          <a:xfrm>
            <a:off x="6818278" y="343454"/>
            <a:ext cx="4853685" cy="2934000"/>
          </a:xfrm>
          <a:prstGeom prst="rect">
            <a:avLst/>
          </a:prstGeom>
        </p:spPr>
      </p:pic>
      <p:pic>
        <p:nvPicPr>
          <p:cNvPr id="5" name="Picture 4" descr="Robert-Bosch-Portrait_1200x503_0.jpg"/>
          <p:cNvPicPr>
            <a:picLocks noChangeAspect="1"/>
          </p:cNvPicPr>
          <p:nvPr/>
        </p:nvPicPr>
        <p:blipFill rotWithShape="1">
          <a:blip r:embed="rId2"/>
          <a:srcRect l="27667" r="2915" b="-2"/>
          <a:stretch>
            <a:fillRect/>
          </a:stretch>
        </p:blipFill>
        <p:spPr>
          <a:xfrm>
            <a:off x="6818278" y="3597883"/>
            <a:ext cx="4853685" cy="29366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99349" y="3788229"/>
            <a:ext cx="151160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Kigelia Arabic" panose="020B0604020202020204" pitchFamily="34" charset="-78"/>
                <a:cs typeface="Kigelia Arabic" panose="020B0604020202020204" pitchFamily="34" charset="-78"/>
              </a:rPr>
              <a:t>Never forget your humanity, and respect human dignity in your dealings with others. </a:t>
            </a:r>
            <a:endParaRPr lang="en-US" sz="2000" dirty="0">
              <a:solidFill>
                <a:schemeClr val="bg1"/>
              </a:solidFill>
              <a:latin typeface="Kigelia Arabic" panose="020B0604020202020204" pitchFamily="34" charset="-78"/>
              <a:cs typeface="Kigelia Arabic" panose="020B0604020202020204" pitchFamily="34" charset="-78"/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1"/>
          <a:srcRect r="3766" b="-2"/>
          <a:stretch>
            <a:fillRect/>
          </a:stretch>
        </p:blipFill>
        <p:spPr bwMode="auto">
          <a:xfrm>
            <a:off x="2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noFill/>
        </p:spPr>
      </p:pic>
      <p:sp>
        <p:nvSpPr>
          <p:cNvPr id="7" name="TextBox 6"/>
          <p:cNvSpPr txBox="1"/>
          <p:nvPr/>
        </p:nvSpPr>
        <p:spPr>
          <a:xfrm>
            <a:off x="5878286" y="2279018"/>
            <a:ext cx="6201419" cy="45789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b="1" dirty="0"/>
              <a:t>Bosch</a:t>
            </a:r>
            <a:r>
              <a:rPr lang="en-US" dirty="0"/>
              <a:t>, German multinational engineering and technology         company headquartered in Gerlingen. The company was founded by Robert Bosch in Stuttgart in 1886.</a:t>
            </a: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dirty="0"/>
              <a:t>Bosch's core operating areas are spread across four business sectors:</a:t>
            </a: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+mj-lt"/>
              <a:buAutoNum type="alphaUcPeriod"/>
            </a:pPr>
            <a:r>
              <a:rPr lang="en-US" u="sng" dirty="0"/>
              <a:t>Mobility</a:t>
            </a:r>
            <a:r>
              <a:rPr lang="en-US" dirty="0"/>
              <a:t> (hardware and software). (61% of world share)</a:t>
            </a:r>
            <a:endParaRPr lang="en-US" dirty="0"/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+mj-lt"/>
              <a:buAutoNum type="alphaUcPeriod"/>
            </a:pPr>
            <a:endParaRPr lang="en-US" dirty="0"/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+mj-lt"/>
              <a:buAutoNum type="alphaUcPeriod"/>
            </a:pPr>
            <a:r>
              <a:rPr lang="en-US" u="sng" dirty="0"/>
              <a:t>Consumer goods </a:t>
            </a:r>
            <a:r>
              <a:rPr lang="en-US" dirty="0"/>
              <a:t>(including household appliances and power  tools).(39%)</a:t>
            </a:r>
            <a:endParaRPr lang="en-US" dirty="0"/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+mj-lt"/>
              <a:buAutoNum type="alphaUcPeriod"/>
            </a:pPr>
            <a:endParaRPr lang="en-US" dirty="0"/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+mj-lt"/>
              <a:buAutoNum type="alphaUcPeriod"/>
            </a:pPr>
            <a:r>
              <a:rPr lang="en-US" u="sng" dirty="0"/>
              <a:t>Industrial technology</a:t>
            </a:r>
            <a:r>
              <a:rPr lang="en-US" dirty="0"/>
              <a:t> (including drive and control) </a:t>
            </a:r>
            <a:endParaRPr lang="en-US" dirty="0"/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+mj-lt"/>
              <a:buAutoNum type="alphaUcPeriod"/>
            </a:pPr>
            <a:endParaRPr lang="en-US" dirty="0"/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+mj-lt"/>
              <a:buAutoNum type="alphaUcPeriod"/>
            </a:pPr>
            <a:r>
              <a:rPr lang="en-US" u="sng" dirty="0"/>
              <a:t>Energy and Building technology</a:t>
            </a:r>
            <a:r>
              <a:rPr lang="en-US" dirty="0"/>
              <a:t>.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878286" y="524692"/>
            <a:ext cx="431239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BOSCH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7012" y="487090"/>
            <a:ext cx="7324526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art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" t="3094" r="1059"/>
          <a:stretch>
            <a:fillRect/>
          </a:stretch>
        </p:blipFill>
        <p:spPr>
          <a:xfrm>
            <a:off x="641179" y="757134"/>
            <a:ext cx="6999492" cy="5357791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69003" y="487090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ext&#10;&#10;Description automatically generate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r="-2" b="-2"/>
          <a:stretch>
            <a:fillRect/>
          </a:stretch>
        </p:blipFill>
        <p:spPr>
          <a:xfrm>
            <a:off x="8533487" y="643467"/>
            <a:ext cx="2613716" cy="1532134"/>
          </a:xfrm>
          <a:prstGeom prst="rect">
            <a:avLst/>
          </a:prstGeom>
        </p:spPr>
      </p:pic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69003" y="2511639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person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r="12370" b="-2"/>
          <a:stretch>
            <a:fillRect/>
          </a:stretch>
        </p:blipFill>
        <p:spPr>
          <a:xfrm>
            <a:off x="8651641" y="2672506"/>
            <a:ext cx="2377407" cy="1532134"/>
          </a:xfrm>
          <a:prstGeom prst="rect">
            <a:avLst/>
          </a:prstGeom>
        </p:spPr>
      </p:pic>
      <p:sp>
        <p:nvSpPr>
          <p:cNvPr id="44" name="Rectangle 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69003" y="4528738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t="2923" r="5304" b="4049"/>
          <a:stretch>
            <a:fillRect/>
          </a:stretch>
        </p:blipFill>
        <p:spPr>
          <a:xfrm>
            <a:off x="8138672" y="4689429"/>
            <a:ext cx="3403345" cy="15321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6" y="457200"/>
            <a:ext cx="11161687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4672" y="338328"/>
            <a:ext cx="3877056" cy="224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Overview as on 6</a:t>
            </a:r>
            <a:r>
              <a:rPr lang="en-US" sz="5000" b="0" cap="none" spc="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th</a:t>
            </a:r>
            <a:r>
              <a:rPr lang="en-US" sz="5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April 2021</a:t>
            </a:r>
            <a:endParaRPr lang="en-US" sz="5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6" r="73062" b="46676"/>
          <a:stretch>
            <a:fillRect/>
          </a:stretch>
        </p:blipFill>
        <p:spPr>
          <a:xfrm>
            <a:off x="9536974" y="157382"/>
            <a:ext cx="2510806" cy="2611316"/>
          </a:xfrm>
          <a:prstGeom prst="rect">
            <a:avLst/>
          </a:prstGeom>
        </p:spPr>
      </p:pic>
      <p:pic>
        <p:nvPicPr>
          <p:cNvPr id="3" name="Picture 2" descr="Chart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6" t="19290"/>
          <a:stretch>
            <a:fillRect/>
          </a:stretch>
        </p:blipFill>
        <p:spPr>
          <a:xfrm>
            <a:off x="5704114" y="2990997"/>
            <a:ext cx="6343666" cy="364470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BOSCH AGAINST COVID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1" y="1296235"/>
            <a:ext cx="11234920" cy="5339979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38198" y="3383280"/>
            <a:ext cx="4595071" cy="2326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i="0" dirty="0">
                <a:effectLst/>
              </a:rPr>
              <a:t>Bosch has developed a new rapid test for its </a:t>
            </a:r>
            <a:r>
              <a:rPr lang="en-US" sz="2000" b="0" i="0" dirty="0" err="1">
                <a:effectLst/>
              </a:rPr>
              <a:t>Vivalytic</a:t>
            </a:r>
            <a:r>
              <a:rPr lang="en-US" sz="2000" b="0" i="0" dirty="0">
                <a:effectLst/>
              </a:rPr>
              <a:t> analysis device to detect the SARS-CoV-2 pathogen. The test provides a reliable result in 39 minutes and is currently the fastest polymerase chain reaction (PCR) test worldwide. Results for positive samples are even delivered in less than 30 minutes.</a:t>
            </a:r>
            <a:endParaRPr lang="en-US" sz="2000" dirty="0"/>
          </a:p>
        </p:txBody>
      </p:sp>
      <p:sp>
        <p:nvSpPr>
          <p:cNvPr id="74" name="Rectangle 7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text, electronics, computer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2" t="6396" r="17251" b="17579"/>
          <a:stretch>
            <a:fillRect/>
          </a:stretch>
        </p:blipFill>
        <p:spPr>
          <a:xfrm>
            <a:off x="6420908" y="784089"/>
            <a:ext cx="2364317" cy="1815104"/>
          </a:xfrm>
          <a:prstGeom prst="rect">
            <a:avLst/>
          </a:prstGeom>
        </p:spPr>
      </p:pic>
      <p:sp>
        <p:nvSpPr>
          <p:cNvPr id="80" name="Rectangle 7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text, person, indoor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1" t="9409" r="3813" b="8306"/>
          <a:stretch>
            <a:fillRect/>
          </a:stretch>
        </p:blipFill>
        <p:spPr>
          <a:xfrm>
            <a:off x="9502775" y="1037616"/>
            <a:ext cx="2364317" cy="1308050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" t="2817" r="2244" b="4555"/>
          <a:stretch>
            <a:fillRect/>
          </a:stretch>
        </p:blipFill>
        <p:spPr>
          <a:xfrm>
            <a:off x="6420908" y="4106318"/>
            <a:ext cx="5446184" cy="19401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0505" y="1645086"/>
            <a:ext cx="4330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0" dirty="0">
                <a:effectLst/>
                <a:latin typeface="boschsans"/>
              </a:rPr>
              <a:t>A world first: simultaneous </a:t>
            </a:r>
            <a:endParaRPr lang="en-US" sz="2800" i="0" dirty="0">
              <a:effectLst/>
              <a:latin typeface="boschsans"/>
            </a:endParaRPr>
          </a:p>
          <a:p>
            <a:r>
              <a:rPr lang="en-US" sz="2800" i="0" dirty="0">
                <a:effectLst/>
                <a:latin typeface="boschsans"/>
              </a:rPr>
              <a:t>testing of five samples</a:t>
            </a:r>
            <a:endParaRPr lang="en-US" sz="2800" i="0" dirty="0">
              <a:effectLst/>
              <a:latin typeface="boschsan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>
            <a:grpSpLocks noGrp="1" noRot="1" noChangeAspect="1" noMove="1" noResize="1" noUngrp="1"/>
          </p:cNvGrpSpPr>
          <p:nvPr/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57" name="Rectangle 56"/>
            <p:cNvSpPr/>
            <p:nvPr/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picture containing text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34" y="1052890"/>
            <a:ext cx="5148072" cy="1814695"/>
          </a:xfrm>
          <a:prstGeom prst="rect">
            <a:avLst/>
          </a:prstGeom>
        </p:spPr>
      </p:pic>
      <p:grpSp>
        <p:nvGrpSpPr>
          <p:cNvPr id="60" name="Group 59"/>
          <p:cNvGrpSpPr>
            <a:grpSpLocks noGrp="1" noRot="1" noChangeAspect="1" noMove="1" noResize="1" noUngrp="1"/>
          </p:cNvGrpSpPr>
          <p:nvPr/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61" name="Rectangle 60"/>
            <p:cNvSpPr/>
            <p:nvPr/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 descr="Diagram&#10;&#10;Description automatically generated with medium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66" y="3828592"/>
            <a:ext cx="2322576" cy="2171608"/>
          </a:xfrm>
          <a:prstGeom prst="rect">
            <a:avLst/>
          </a:prstGeom>
        </p:spPr>
      </p:pic>
      <p:grpSp>
        <p:nvGrpSpPr>
          <p:cNvPr id="64" name="Group 63"/>
          <p:cNvGrpSpPr>
            <a:grpSpLocks noGrp="1" noRot="1" noChangeAspect="1" noMove="1" noResize="1" noUngrp="1"/>
          </p:cNvGrpSpPr>
          <p:nvPr/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65" name="Rectangle 64"/>
            <p:cNvSpPr/>
            <p:nvPr/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A picture containing tex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62" y="3930204"/>
            <a:ext cx="2322576" cy="1968383"/>
          </a:xfrm>
          <a:prstGeom prst="rect">
            <a:avLst/>
          </a:prstGeom>
        </p:spPr>
      </p:pic>
      <p:grpSp>
        <p:nvGrpSpPr>
          <p:cNvPr id="68" name="Group 67"/>
          <p:cNvGrpSpPr>
            <a:grpSpLocks noGrp="1" noRot="1" noChangeAspect="1" noMove="1" noResize="1" noUngrp="1"/>
          </p:cNvGrpSpPr>
          <p:nvPr/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69" name="Rectangle 68"/>
            <p:cNvSpPr/>
            <p:nvPr/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Text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025" y="763702"/>
            <a:ext cx="4165274" cy="53400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2693</Words>
  <Application>WPS Presentation</Application>
  <PresentationFormat>Widescreen</PresentationFormat>
  <Paragraphs>106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SimSun</vt:lpstr>
      <vt:lpstr>Wingdings</vt:lpstr>
      <vt:lpstr>Tw Cen MT</vt:lpstr>
      <vt:lpstr>Bahnschrift Light</vt:lpstr>
      <vt:lpstr>苹方-简</vt:lpstr>
      <vt:lpstr>Kigelia Arabic</vt:lpstr>
      <vt:lpstr>Calibri</vt:lpstr>
      <vt:lpstr>boschsans</vt:lpstr>
      <vt:lpstr>Thonburi</vt:lpstr>
      <vt:lpstr>Leelawadee UI Semilight</vt:lpstr>
      <vt:lpstr>Arial Unicode MS</vt:lpstr>
      <vt:lpstr>Helvetica Neue</vt:lpstr>
      <vt:lpstr>微软雅黑</vt:lpstr>
      <vt:lpstr>汉仪旗黑</vt:lpstr>
      <vt:lpstr>Calibri Light</vt:lpstr>
      <vt:lpstr>Calibri</vt:lpstr>
      <vt:lpstr>宋体-简</vt:lpstr>
      <vt:lpstr>Office Theme</vt:lpstr>
      <vt:lpstr>Analysis on Stock Market Data of Bosch</vt:lpstr>
      <vt:lpstr>HISTORY OF THE COMPANY</vt:lpstr>
      <vt:lpstr>PowerPoint 演示文稿</vt:lpstr>
      <vt:lpstr>PowerPoint 演示文稿</vt:lpstr>
      <vt:lpstr>PowerPoint 演示文稿</vt:lpstr>
      <vt:lpstr>PowerPoint 演示文稿</vt:lpstr>
      <vt:lpstr>               BOSCH AGAINST COVID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Sarthak Sharma</dc:creator>
  <cp:lastModifiedBy>sashanth</cp:lastModifiedBy>
  <cp:revision>12</cp:revision>
  <dcterms:created xsi:type="dcterms:W3CDTF">2021-10-04T11:48:42Z</dcterms:created>
  <dcterms:modified xsi:type="dcterms:W3CDTF">2021-10-04T11:48:42Z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1033-3.1.4.5932</vt:lpwstr>
  </property>
</Properties>
</file>